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5" r:id="rId9"/>
    <p:sldId id="264" r:id="rId10"/>
    <p:sldId id="268" r:id="rId11"/>
    <p:sldId id="266" r:id="rId12"/>
    <p:sldId id="269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/>
    <p:restoredTop sz="94692"/>
  </p:normalViewPr>
  <p:slideViewPr>
    <p:cSldViewPr snapToGrid="0" snapToObjects="1">
      <p:cViewPr varScale="1">
        <p:scale>
          <a:sx n="100" d="100"/>
          <a:sy n="10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3.jpg>
</file>

<file path=ppt/media/image4.gif>
</file>

<file path=ppt/media/image5.jpeg>
</file>

<file path=ppt/media/image6.tiff>
</file>

<file path=ppt/media/image7.png>
</file>

<file path=ppt/media/image8.png>
</file>

<file path=ppt/media/image9.tiff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83620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02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87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9100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2730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7760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0326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4761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433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51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689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756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727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06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69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851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932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5/22/18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298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7u5mQwREN6Y" TargetMode="External"/><Relationship Id="rId2" Type="http://schemas.openxmlformats.org/officeDocument/2006/relationships/hyperlink" Target="https://abmpk.files.wordpress.com/2014/02/book_maretial-science-callister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13602-B3D0-0743-9BE7-B5E5D5BA16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ECONOMIC,ENVIRONMENTAL AND SOCIETAL ISSUES IN MATERIAL SCIENCE AND ENGINEERING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C3A97-0268-6146-85D5-E3223D0E5B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Oscar Montoya JASSO </a:t>
            </a:r>
          </a:p>
          <a:p>
            <a:r>
              <a:rPr lang="en-US" dirty="0"/>
              <a:t>1815105</a:t>
            </a:r>
          </a:p>
          <a:p>
            <a:r>
              <a:rPr lang="en-US" u="sng" dirty="0"/>
              <a:t>MATERIAL SCIENCE AND ENGINEERING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2EC3EF-AF80-B542-952D-15F5359D3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46569">
            <a:off x="748481" y="406434"/>
            <a:ext cx="3861619" cy="19308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67AF9E-9056-D84E-B6D1-563466C3E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25481">
            <a:off x="6684353" y="387223"/>
            <a:ext cx="3326463" cy="17627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5C6B55-F183-0949-911C-B370DC33ECB3}"/>
              </a:ext>
            </a:extLst>
          </p:cNvPr>
          <p:cNvSpPr txBox="1"/>
          <p:nvPr/>
        </p:nvSpPr>
        <p:spPr>
          <a:xfrm>
            <a:off x="6297561" y="14158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973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8223B-E17D-5D43-A86C-355539079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G_2651.TRIM.MOV">
            <a:hlinkClick r:id="" action="ppaction://media"/>
            <a:extLst>
              <a:ext uri="{FF2B5EF4-FFF2-40B4-BE49-F238E27FC236}">
                <a16:creationId xmlns:a16="http://schemas.microsoft.com/office/drawing/2014/main" id="{09558180-B0C8-F842-8378-5961BDB88B19}"/>
              </a:ext>
            </a:extLst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68082"/>
          </a:xfrm>
        </p:spPr>
      </p:pic>
    </p:spTree>
    <p:extLst>
      <p:ext uri="{BB962C8B-B14F-4D97-AF65-F5344CB8AC3E}">
        <p14:creationId xmlns:p14="http://schemas.microsoft.com/office/powerpoint/2010/main" val="1133712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AA7AF-1B33-8049-A70D-E0003DDE5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Recyclability/disposability issues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9EE25-AEEA-0B43-8DB9-3AC3FA9DB84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1472340"/>
            <a:ext cx="11701220" cy="410705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solidFill>
                  <a:srgbClr val="0070C0"/>
                </a:solidFill>
              </a:rPr>
              <a:t>     1.METALS: </a:t>
            </a:r>
            <a:r>
              <a:rPr lang="en-US" dirty="0"/>
              <a:t>Most metals alloys experience corrosion and are also biodegradable (i.e., Fe, Cu). And 	some metals (i.e., Hg, </a:t>
            </a:r>
            <a:r>
              <a:rPr lang="en-US" dirty="0" err="1"/>
              <a:t>Pb</a:t>
            </a:r>
            <a:r>
              <a:rPr lang="en-US" dirty="0"/>
              <a:t>) are toxic and may present health hazards. </a:t>
            </a:r>
          </a:p>
          <a:p>
            <a:pPr marL="457200" lvl="1" indent="0" algn="just">
              <a:buNone/>
            </a:pPr>
            <a:r>
              <a:rPr lang="en-US" dirty="0">
                <a:solidFill>
                  <a:srgbClr val="0070C0"/>
                </a:solidFill>
              </a:rPr>
              <a:t>2.Glass: </a:t>
            </a:r>
            <a:r>
              <a:rPr lang="en-US" dirty="0"/>
              <a:t>Glass is a relatively inert material, and, as such, it does not decompose, however it must be sorted by color, type and composition.</a:t>
            </a:r>
          </a:p>
          <a:p>
            <a:pPr marL="457200" lvl="1" indent="0" algn="just">
              <a:buNone/>
            </a:pPr>
            <a:r>
              <a:rPr lang="en-US" dirty="0">
                <a:solidFill>
                  <a:srgbClr val="0070C0"/>
                </a:solidFill>
              </a:rPr>
              <a:t>3. Plastics and Rubber: </a:t>
            </a:r>
            <a:r>
              <a:rPr lang="en-US" dirty="0"/>
              <a:t>Polymers are not biodegradable, and, as such, they constitute a significant land-fill component; , since some polymers are combustible and do not yield appreciable toxic or polluting emissions, they may be disposed of by incineration.</a:t>
            </a:r>
          </a:p>
          <a:p>
            <a:pPr marL="457200" lvl="1" indent="0" algn="just">
              <a:buNone/>
            </a:pPr>
            <a:r>
              <a:rPr lang="en-US" dirty="0">
                <a:solidFill>
                  <a:srgbClr val="0070C0"/>
                </a:solidFill>
              </a:rPr>
              <a:t>4. Composite materials: Composites</a:t>
            </a:r>
            <a:r>
              <a:rPr lang="en-US" dirty="0"/>
              <a:t> are inherently difficult to recycle because they are multiphase in nature. The two or more phases/materials that constitute the composite are normally intermixed on a very fine scale and trying to separate them complicates the recycling process</a:t>
            </a:r>
            <a:endParaRPr lang="en-US" dirty="0">
              <a:solidFill>
                <a:srgbClr val="0070C0"/>
              </a:solidFill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F4F4F6-B5D0-EB4E-ABF0-4051342B9EAF}"/>
              </a:ext>
            </a:extLst>
          </p:cNvPr>
          <p:cNvSpPr txBox="1"/>
          <p:nvPr/>
        </p:nvSpPr>
        <p:spPr>
          <a:xfrm>
            <a:off x="-1" y="1472339"/>
            <a:ext cx="5827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0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3E6B0-09CC-424C-B905-A2A427C17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C48A4D-D8E9-644B-A547-E4AFCD8B54B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972043" y="228600"/>
            <a:ext cx="7824397" cy="5197475"/>
          </a:xfrm>
        </p:spPr>
      </p:pic>
    </p:spTree>
    <p:extLst>
      <p:ext uri="{BB962C8B-B14F-4D97-AF65-F5344CB8AC3E}">
        <p14:creationId xmlns:p14="http://schemas.microsoft.com/office/powerpoint/2010/main" val="2501983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5D470-D5F6-F244-9F20-F0A8BCD2C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404A2-1065-CE45-A064-C01FF0D09B4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William D. Callister. (2013). Materials Science and Engineering An Introduction. United States of America : John Wiley and Sons. </a:t>
            </a:r>
            <a:r>
              <a:rPr lang="en-US" dirty="0">
                <a:hlinkClick r:id="rId2"/>
              </a:rPr>
              <a:t>https://abmpk.files.wordpress.com/2014/02/book_maretial-science-callister.pdf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https://www.youtube.com/watch?v=7u5mQwREN6Y</a:t>
            </a:r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www.foxnews.com</a:t>
            </a:r>
            <a:r>
              <a:rPr lang="en-US" dirty="0"/>
              <a:t>/tech/2017/09/26/apples-iphone-8-heres-how-much-it-really-costs-to-build.html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92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15F93-B5BA-1546-98EF-4CD21865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ECONOMIC CONSIDERATION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2D9CE-EE63-0741-BDB4-D9ADD08F98D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r">
              <a:buNone/>
            </a:pPr>
            <a:r>
              <a:rPr lang="en-US" dirty="0"/>
              <a:t>In order to reduce product costs, materials engineers should consider  these three factors: </a:t>
            </a:r>
          </a:p>
          <a:p>
            <a:pPr algn="ctr"/>
            <a:r>
              <a:rPr lang="en-US" dirty="0"/>
              <a:t>Component design </a:t>
            </a:r>
          </a:p>
          <a:p>
            <a:pPr algn="ctr"/>
            <a:r>
              <a:rPr lang="en-US" dirty="0"/>
              <a:t>Material selection</a:t>
            </a:r>
            <a:r>
              <a:rPr lang="en-GB" altLang="en-US" dirty="0"/>
              <a:t> </a:t>
            </a:r>
          </a:p>
          <a:p>
            <a:pPr algn="ctr"/>
            <a:r>
              <a:rPr lang="en-US" dirty="0"/>
              <a:t>Manufacturing technique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F9BBD9-5CB6-B447-95A0-AE0E5F7DE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396213"/>
            <a:ext cx="3200290" cy="151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402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61462-731B-A14E-A73F-E3F3201A0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Component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A9276-2413-5941-9693-084579A5BEC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 In this context, component design is the specification of size, shape, and configuration, which will affect in-service component performance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59C215-84D8-8C4E-9AE3-D6AA25F0D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1124" b="100000" l="0" r="9964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5800" y="1577710"/>
            <a:ext cx="2641496" cy="16614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05A820-8BC6-614A-9D8D-DBDA73ABC7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0" b="100000" l="0" r="9963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44995" y="1577710"/>
            <a:ext cx="2835512" cy="176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005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079FB-EEF5-1945-A5AC-EA0EF680D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Material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19F64-3D9A-E94C-9E03-8A0BEC8637D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9848" y="2093976"/>
            <a:ext cx="10058400" cy="4050792"/>
          </a:xfrm>
        </p:spPr>
        <p:txBody>
          <a:bodyPr/>
          <a:lstStyle/>
          <a:p>
            <a:pPr marL="0" indent="0" algn="ctr">
              <a:buNone/>
            </a:pPr>
            <a:r>
              <a:rPr lang="en-GB" altLang="en-US" dirty="0"/>
              <a:t>The designer of any product (other than software) must get involved with material selection. </a:t>
            </a:r>
          </a:p>
          <a:p>
            <a:pPr marL="0" indent="0" algn="ctr">
              <a:buNone/>
            </a:pPr>
            <a:r>
              <a:rPr lang="en-US" dirty="0"/>
              <a:t>It involves seeking the best match between the property-profiles of the materials and that required by the design.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5CE261-52DE-FB4F-A9E6-1E53A7515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988" y="1657780"/>
            <a:ext cx="2508909" cy="16350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E28E46-1149-574C-9FE5-823F350A4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604" y="1657780"/>
            <a:ext cx="2321447" cy="163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95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CD181-55A7-9F4C-BE19-A4DF82C4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Manufacturing technique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BCABF-0AC2-B24C-B802-8DEDFF5ECFF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The entire manufacturing process will normally consist of primary and secondary operations depending on the type of materials used is the technique which will be applied.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7042D-1E0E-6748-A96F-23E241224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014" y="1837765"/>
            <a:ext cx="2539545" cy="1261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9858E6-FB81-1F4E-B455-2EF6C7D53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380" y="4204105"/>
            <a:ext cx="2539545" cy="11704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10CF39-5928-994C-8849-F2C1EC662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7339" y="1626546"/>
            <a:ext cx="1263168" cy="168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640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746A0-33A3-0542-8462-B76242DCB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Materials’ Life Cycle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B074CCFF-AF6A-DE40-B345-0F18C061801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0" b="99788" l="122" r="99878">
                        <a14:foregroundMark x1="12439" y1="53602" x2="12439" y2="53602"/>
                        <a14:foregroundMark x1="17683" y1="55297" x2="7317" y2="50000"/>
                        <a14:foregroundMark x1="17073" y1="28178" x2="30366" y2="29449"/>
                        <a14:foregroundMark x1="37439" y1="13559" x2="54756" y2="13347"/>
                        <a14:foregroundMark x1="61585" y1="25847" x2="79024" y2="26059"/>
                        <a14:foregroundMark x1="73902" y1="54025" x2="90488" y2="53602"/>
                        <a14:foregroundMark x1="28171" y1="46186" x2="45854" y2="46610"/>
                        <a14:foregroundMark x1="20244" y1="72669" x2="34024" y2="72034"/>
                        <a14:foregroundMark x1="28659" y1="19068" x2="28659" y2="19068"/>
                        <a14:foregroundMark x1="28415" y1="19703" x2="34268" y2="13559"/>
                        <a14:foregroundMark x1="57561" y1="11653" x2="62439" y2="13983"/>
                        <a14:foregroundMark x1="79634" y1="33263" x2="82561" y2="37712"/>
                        <a14:foregroundMark x1="82317" y1="68644" x2="77073" y2="75636"/>
                        <a14:foregroundMark x1="39756" y1="85169" x2="33537" y2="82203"/>
                        <a14:foregroundMark x1="27439" y1="63771" x2="30366" y2="52542"/>
                        <a14:foregroundMark x1="16098" y1="65890" x2="16098" y2="65890"/>
                        <a14:foregroundMark x1="12805" y1="40466" x2="15366" y2="34746"/>
                        <a14:foregroundMark x1="35976" y1="37076" x2="40366" y2="25847"/>
                        <a14:foregroundMark x1="7561" y1="56356" x2="7561" y2="56356"/>
                        <a14:foregroundMark x1="7683" y1="47458" x2="7683" y2="4745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17645" y="1502202"/>
            <a:ext cx="7933194" cy="4566424"/>
          </a:xfrm>
        </p:spPr>
      </p:pic>
    </p:spTree>
    <p:extLst>
      <p:ext uri="{BB962C8B-B14F-4D97-AF65-F5344CB8AC3E}">
        <p14:creationId xmlns:p14="http://schemas.microsoft.com/office/powerpoint/2010/main" val="2885844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37CCA-A03A-9545-9F2B-A266F31C2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6972" y="0"/>
            <a:ext cx="1724152" cy="94826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Issues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2A9FF-C9E0-D848-A13C-CE91DD03084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9848" y="795867"/>
            <a:ext cx="10058400" cy="537633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Raw material:</a:t>
            </a:r>
          </a:p>
          <a:p>
            <a:pPr algn="ctr"/>
            <a:r>
              <a:rPr lang="en-US" dirty="0"/>
              <a:t>ecological damage and landscape spoilage</a:t>
            </a:r>
          </a:p>
          <a:p>
            <a:pPr algn="ctr"/>
            <a:r>
              <a:rPr lang="en-US" dirty="0">
                <a:solidFill>
                  <a:srgbClr val="0070C0"/>
                </a:solidFill>
              </a:rPr>
              <a:t>Synthesis and processing:</a:t>
            </a:r>
          </a:p>
          <a:p>
            <a:pPr algn="ctr"/>
            <a:r>
              <a:rPr lang="en-US" dirty="0"/>
              <a:t>Pollutants may be generated that are expelled into the air and water.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0070C0"/>
                </a:solidFill>
              </a:rPr>
              <a:t>Recycle/reuse:</a:t>
            </a:r>
          </a:p>
          <a:p>
            <a:pPr marL="0" indent="0" algn="ctr">
              <a:buNone/>
            </a:pPr>
            <a:r>
              <a:rPr lang="en-US" dirty="0"/>
              <a:t>Here the impact on the environment is minimal since some of them are made for recycling of its component materials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D537A-6662-FA4C-9555-E3357B8DA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48" y="677334"/>
            <a:ext cx="2662523" cy="16746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04F3E7-71EC-9940-BF14-4A54FB57E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341" y="385073"/>
            <a:ext cx="2891907" cy="196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67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71C9BE-AEFD-7C49-AEF9-C7794967C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739" y="1406530"/>
            <a:ext cx="4968828" cy="49585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12637C-7A63-E04F-BA91-FDC4D74B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life cycle analysis/assessment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08E06-BDCF-534D-9688-EECEE2EBE2B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product design consideration is given to the </a:t>
            </a:r>
            <a:r>
              <a:rPr lang="en-US" i="1" dirty="0"/>
              <a:t>cradle-to-grave</a:t>
            </a:r>
            <a:r>
              <a:rPr lang="en-US" dirty="0"/>
              <a:t>  environmental assessment of the product, from material extraction to product manufacture to product use, and, finally, to recycling and disposal; sometimes this approach is also labeled “green design.”</a:t>
            </a:r>
          </a:p>
        </p:txBody>
      </p:sp>
    </p:spTree>
    <p:extLst>
      <p:ext uri="{BB962C8B-B14F-4D97-AF65-F5344CB8AC3E}">
        <p14:creationId xmlns:p14="http://schemas.microsoft.com/office/powerpoint/2010/main" val="1159390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D46FE-8B08-2D4C-9986-C2774D51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Inputs and outputs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30109A-CD20-3049-A406-4DA25317311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407090" y="2063750"/>
            <a:ext cx="4952370" cy="3311525"/>
          </a:xfrm>
        </p:spPr>
      </p:pic>
    </p:spTree>
    <p:extLst>
      <p:ext uri="{BB962C8B-B14F-4D97-AF65-F5344CB8AC3E}">
        <p14:creationId xmlns:p14="http://schemas.microsoft.com/office/powerpoint/2010/main" val="308879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{B5752E1F-9507-4F49-AADD-A97F449F234F}tf10001077</Template>
  <TotalTime>499</TotalTime>
  <Words>339</Words>
  <Application>Microsoft Macintosh PowerPoint</Application>
  <PresentationFormat>Widescreen</PresentationFormat>
  <Paragraphs>36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Impact</vt:lpstr>
      <vt:lpstr>Main Event</vt:lpstr>
      <vt:lpstr>ECONOMIC,ENVIRONMENTAL AND SOCIETAL ISSUES IN MATERIAL SCIENCE AND ENGINEERING </vt:lpstr>
      <vt:lpstr>ECONOMIC CONSIDERATION</vt:lpstr>
      <vt:lpstr>Component design</vt:lpstr>
      <vt:lpstr>Material selection</vt:lpstr>
      <vt:lpstr>Manufacturing technique </vt:lpstr>
      <vt:lpstr>Materials’ Life Cycle</vt:lpstr>
      <vt:lpstr>Issues </vt:lpstr>
      <vt:lpstr>life cycle analysis/assessment</vt:lpstr>
      <vt:lpstr>Inputs and outputs</vt:lpstr>
      <vt:lpstr>PowerPoint Presentation</vt:lpstr>
      <vt:lpstr>Recyclability/disposability issues </vt:lpstr>
      <vt:lpstr>PowerPoint Presentation</vt:lpstr>
      <vt:lpstr>REFERENCES: 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ECONOMIC,ENVIRONMENTAL AND SOCIETAL ISSUES IN MATERIAL SCIENCE AND ENGINEERING </dc:title>
  <dc:creator>Microsoft Office User</dc:creator>
  <cp:lastModifiedBy>Microsoft Office User</cp:lastModifiedBy>
  <cp:revision>30</cp:revision>
  <dcterms:created xsi:type="dcterms:W3CDTF">2018-05-21T16:26:06Z</dcterms:created>
  <dcterms:modified xsi:type="dcterms:W3CDTF">2018-05-22T14:44:29Z</dcterms:modified>
</cp:coreProperties>
</file>

<file path=docProps/thumbnail.jpeg>
</file>